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82" d="100"/>
          <a:sy n="82" d="100"/>
        </p:scale>
        <p:origin x="146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80A9-5B1F-4047-8876-D08E103149B2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BE7F-3B02-4DA3-BAAB-DBE2E76EA8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80A9-5B1F-4047-8876-D08E103149B2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BE7F-3B02-4DA3-BAAB-DBE2E76EA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80A9-5B1F-4047-8876-D08E103149B2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BE7F-3B02-4DA3-BAAB-DBE2E76EA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80A9-5B1F-4047-8876-D08E103149B2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BE7F-3B02-4DA3-BAAB-DBE2E76EA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80A9-5B1F-4047-8876-D08E103149B2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BE7F-3B02-4DA3-BAAB-DBE2E76EA8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80A9-5B1F-4047-8876-D08E103149B2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BE7F-3B02-4DA3-BAAB-DBE2E76EA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80A9-5B1F-4047-8876-D08E103149B2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BE7F-3B02-4DA3-BAAB-DBE2E76EA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80A9-5B1F-4047-8876-D08E103149B2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BE7F-3B02-4DA3-BAAB-DBE2E76EA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80A9-5B1F-4047-8876-D08E103149B2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BE7F-3B02-4DA3-BAAB-DBE2E76EA8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80A9-5B1F-4047-8876-D08E103149B2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BE7F-3B02-4DA3-BAAB-DBE2E76EA8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80A9-5B1F-4047-8876-D08E103149B2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2BE7F-3B02-4DA3-BAAB-DBE2E76EA8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5B80A9-5B1F-4047-8876-D08E103149B2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32BE7F-3B02-4DA3-BAAB-DBE2E76EA8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1%D0%BC%D0%BE%D0%BB%D1%96%D0%B9_%D0%92%D0%B0%D0%BB%D0%B5%D1%80%D1%96%D0%B9_%D0%90%D0%BD%D0%B4%D1%80%D1%96%D0%B9%D0%BE%D0%B2%D0%B8%D1%87" TargetMode="External"/><Relationship Id="rId2" Type="http://schemas.openxmlformats.org/officeDocument/2006/relationships/hyperlink" Target="https://uk.wikipedia.org/wiki/%D0%95%D0%BD%D1%86%D0%B8%D0%BA%D0%BB%D0%BE%D0%BF%D0%B5%D0%B4%D1%96%D1%8F_%D1%96%D1%81%D1%82%D0%BE%D1%80%D1%96%D1%97_%D0%A3%D0%BA%D1%80%D0%B0%D1%97%D0%BD%D0%B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k.wikipedia.org/wiki/%D0%9D%D0%B0%D1%83%D0%BA%D0%BE%D0%B2%D0%B0_%D0%B4%D1%83%D0%BC%D0%BA%D0%B0" TargetMode="External"/><Relationship Id="rId4" Type="http://schemas.openxmlformats.org/officeDocument/2006/relationships/hyperlink" Target="https://uk.wikipedia.org/wiki/%D0%86%D0%BD%D1%81%D1%82%D0%B8%D1%82%D1%83%D1%82_%D1%96%D1%81%D1%82%D0%BE%D1%80%D1%96%D1%97_%D0%A3%D0%BA%D1%80%D0%B0%D1%97%D0%BD%D0%B8_%D0%9D%D0%90%D0%9D_%D0%A3%D0%BA%D1%80%D0%B0%D1%97%D0%BD%D0%B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ctrTitle"/>
          </p:nvPr>
        </p:nvSpPr>
        <p:spPr>
          <a:xfrm>
            <a:off x="1214413" y="571480"/>
            <a:ext cx="7672411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ДОСЛІДНИЦЬКА ПРОПОЗИЦІЯ</a:t>
            </a:r>
            <a:endParaRPr lang="ru-RU" dirty="0"/>
          </a:p>
          <a:p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1538" y="1500174"/>
            <a:ext cx="7886696" cy="4857784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на тему:</a:t>
            </a:r>
            <a:endParaRPr lang="ru-RU" dirty="0"/>
          </a:p>
          <a:p>
            <a:endParaRPr lang="uk-UA" dirty="0"/>
          </a:p>
          <a:p>
            <a:r>
              <a:rPr lang="uk-UA" dirty="0"/>
              <a:t> </a:t>
            </a:r>
            <a:r>
              <a:rPr lang="uk-UA" b="1" dirty="0"/>
              <a:t>«ОСВІТА</a:t>
            </a:r>
            <a:r>
              <a:rPr lang="en-US" b="1" dirty="0"/>
              <a:t> </a:t>
            </a:r>
            <a:r>
              <a:rPr lang="uk-UA" b="1" dirty="0"/>
              <a:t>НАЦІОНАЛЬНИХ  МЕНШИН ЛІВОБЕРЕЖНОЇ УКРАЇНИ У ДРУГІЙ ПОЛОВИНІ ХІХ – НА ПОЧАТКУ ХХ СТОЛІТТЯ»</a:t>
            </a:r>
            <a:endParaRPr lang="ru-RU" b="1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  </a:t>
            </a:r>
            <a:endParaRPr lang="ru-RU" dirty="0"/>
          </a:p>
          <a:p>
            <a:pPr algn="r"/>
            <a:r>
              <a:rPr lang="uk-UA" dirty="0"/>
              <a:t>Вступник </a:t>
            </a:r>
            <a:endParaRPr lang="ru-RU" dirty="0"/>
          </a:p>
          <a:p>
            <a:pPr algn="r"/>
            <a:r>
              <a:rPr lang="uk-UA" dirty="0" err="1"/>
              <a:t>Лісняк</a:t>
            </a:r>
            <a:r>
              <a:rPr lang="uk-UA" dirty="0"/>
              <a:t> С.С.</a:t>
            </a:r>
          </a:p>
          <a:p>
            <a:endParaRPr lang="uk-UA" dirty="0"/>
          </a:p>
          <a:p>
            <a:pPr algn="ctr"/>
            <a:r>
              <a:rPr lang="uk-UA" dirty="0" err="1"/>
              <a:t>Словянськ-Дніпро</a:t>
            </a:r>
            <a:r>
              <a:rPr lang="uk-UA" dirty="0"/>
              <a:t> 2023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862150" cy="6000792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6. Закон України «Про ратифікацію Європейської хартії регіональних мов або мов меншин». </a:t>
            </a:r>
            <a:r>
              <a:rPr lang="uk-UA" dirty="0" err="1"/>
              <a:t>иКЬ</a:t>
            </a:r>
            <a:r>
              <a:rPr lang="uk-UA" dirty="0"/>
              <a:t>: http://zakon2.rada.gov.ua/1aws/show/802-15</a:t>
            </a:r>
            <a:endParaRPr lang="ru-RU" dirty="0"/>
          </a:p>
          <a:p>
            <a:r>
              <a:rPr lang="uk-UA" dirty="0"/>
              <a:t>7. </a:t>
            </a:r>
            <a:r>
              <a:rPr lang="uk-UA" dirty="0" err="1"/>
              <a:t>Кривицька</a:t>
            </a:r>
            <a:r>
              <a:rPr lang="uk-UA" dirty="0"/>
              <a:t> О. Конфліктний вимір </a:t>
            </a:r>
            <a:r>
              <a:rPr lang="uk-UA" dirty="0" err="1"/>
              <a:t>етнонаціонального</a:t>
            </a:r>
            <a:r>
              <a:rPr lang="uk-UA" dirty="0"/>
              <a:t> розвитку України (початок) // Політичний менеджмент. 2005. № 2. С. 24-37.</a:t>
            </a:r>
            <a:endParaRPr lang="ru-RU" dirty="0"/>
          </a:p>
          <a:p>
            <a:r>
              <a:rPr lang="uk-UA" dirty="0"/>
              <a:t>8. </a:t>
            </a:r>
            <a:r>
              <a:rPr lang="uk-UA" dirty="0" err="1"/>
              <a:t>Кривицька</a:t>
            </a:r>
            <a:r>
              <a:rPr lang="uk-UA" dirty="0"/>
              <a:t> О. Конфліктний вимір </a:t>
            </a:r>
            <a:r>
              <a:rPr lang="uk-UA" dirty="0" err="1"/>
              <a:t>етнонаціонального</a:t>
            </a:r>
            <a:r>
              <a:rPr lang="uk-UA" dirty="0"/>
              <a:t> розвитку України (закінчення) // Політичний менеджмент. 2005. № 3. С. 42-62.</a:t>
            </a:r>
            <a:endParaRPr lang="ru-RU" dirty="0"/>
          </a:p>
          <a:p>
            <a:r>
              <a:rPr lang="uk-UA" dirty="0"/>
              <a:t>9. Машкін О. М. Колоністи іноземні в Україні// </a:t>
            </a:r>
            <a:r>
              <a:rPr lang="uk-UA" u="sng" dirty="0">
                <a:hlinkClick r:id="rId2" tooltip="Енциклопедія історії України"/>
              </a:rPr>
              <a:t>Енциклопедія історії України</a:t>
            </a:r>
            <a:r>
              <a:rPr lang="uk-UA" dirty="0"/>
              <a:t>: у 10 т./ </a:t>
            </a:r>
            <a:r>
              <a:rPr lang="uk-UA" dirty="0" err="1"/>
              <a:t>редкол</a:t>
            </a:r>
            <a:r>
              <a:rPr lang="uk-UA" dirty="0"/>
              <a:t>.: </a:t>
            </a:r>
            <a:r>
              <a:rPr lang="uk-UA" u="sng" dirty="0">
                <a:hlinkClick r:id="rId3" tooltip="Смолій Валерій Андрійович"/>
              </a:rPr>
              <a:t>В. А. Смолій</a:t>
            </a:r>
            <a:r>
              <a:rPr lang="uk-UA" dirty="0"/>
              <a:t> (голова) та ін.; </a:t>
            </a:r>
            <a:r>
              <a:rPr lang="uk-UA" u="sng" dirty="0">
                <a:hlinkClick r:id="rId4" tooltip="Інститут історії України НАН України"/>
              </a:rPr>
              <a:t>Інститут історії України НАН України</a:t>
            </a:r>
            <a:r>
              <a:rPr lang="uk-UA" dirty="0"/>
              <a:t>. — К. : </a:t>
            </a:r>
            <a:r>
              <a:rPr lang="uk-UA" u="sng" dirty="0">
                <a:hlinkClick r:id="rId5" tooltip="Наукова думка"/>
              </a:rPr>
              <a:t>Наукова думка</a:t>
            </a:r>
            <a:r>
              <a:rPr lang="uk-UA" dirty="0"/>
              <a:t>, 2007. — Т. 4 : Ка — Ком. — 528 с.</a:t>
            </a:r>
            <a:endParaRPr lang="ru-RU" dirty="0"/>
          </a:p>
          <a:p>
            <a:r>
              <a:rPr lang="uk-UA" dirty="0"/>
              <a:t>10. </a:t>
            </a:r>
            <a:r>
              <a:rPr lang="uk-UA" dirty="0" err="1"/>
              <a:t>Міронова</a:t>
            </a:r>
            <a:r>
              <a:rPr lang="uk-UA" dirty="0"/>
              <a:t> І. С. Національні меншини України : </a:t>
            </a:r>
            <a:r>
              <a:rPr lang="uk-UA" dirty="0" err="1"/>
              <a:t>навч.-метод</a:t>
            </a:r>
            <a:r>
              <a:rPr lang="uk-UA" dirty="0"/>
              <a:t>. </a:t>
            </a:r>
            <a:r>
              <a:rPr lang="uk-UA" dirty="0" err="1"/>
              <a:t>посіб</a:t>
            </a:r>
            <a:r>
              <a:rPr lang="uk-UA" dirty="0"/>
              <a:t>. Миколаїв ; Одеса : ТОВ </a:t>
            </a:r>
            <a:r>
              <a:rPr lang="uk-UA" dirty="0" err="1"/>
              <a:t>ВіД</a:t>
            </a:r>
            <a:r>
              <a:rPr lang="uk-UA" dirty="0"/>
              <a:t>, 2006. 305 с.</a:t>
            </a:r>
            <a:endParaRPr lang="ru-RU" dirty="0"/>
          </a:p>
          <a:p>
            <a:r>
              <a:rPr lang="uk-UA" dirty="0"/>
              <a:t>12. </a:t>
            </a:r>
            <a:r>
              <a:rPr lang="uk-UA" dirty="0" err="1"/>
              <a:t>Петрощук</a:t>
            </a:r>
            <a:r>
              <a:rPr lang="uk-UA" dirty="0"/>
              <a:t> Н.Р. Підвищення кваліфікації вчителів шкіл національних меншин в Україні другої половини ХІХ - початку ХХ століття / Н. Р. </a:t>
            </a:r>
            <a:r>
              <a:rPr lang="uk-UA" dirty="0" err="1"/>
              <a:t>Петрощук</a:t>
            </a:r>
            <a:r>
              <a:rPr lang="uk-UA" dirty="0"/>
              <a:t> //Науковий часопис НПУ імені М.П.Драгоманова. Серія 16. Творча особистість учителя: проблеми теорії і практики: збірник наукових праць /</a:t>
            </a:r>
            <a:r>
              <a:rPr lang="uk-UA" dirty="0" err="1"/>
              <a:t>Ред.кол</a:t>
            </a:r>
            <a:r>
              <a:rPr lang="uk-UA" dirty="0"/>
              <a:t>.: Н.В.</a:t>
            </a:r>
            <a:r>
              <a:rPr lang="uk-UA" dirty="0" err="1"/>
              <a:t>Гузій</a:t>
            </a:r>
            <a:r>
              <a:rPr lang="uk-UA" dirty="0"/>
              <a:t> (</a:t>
            </a:r>
            <a:r>
              <a:rPr lang="uk-UA" dirty="0" err="1"/>
              <a:t>відп</a:t>
            </a:r>
            <a:r>
              <a:rPr lang="uk-UA" dirty="0"/>
              <a:t>. ред.). – Вип.14 (24). – К.: Вид-во НПУ імені М.П.Драгоманова, 2011. - C. 128-133.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ctrTitle"/>
          </p:nvPr>
        </p:nvSpPr>
        <p:spPr>
          <a:xfrm>
            <a:off x="428625" y="571480"/>
            <a:ext cx="8458200" cy="1000132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Актуальність теми проекту</a:t>
            </a:r>
            <a:endParaRPr lang="ru-RU" dirty="0"/>
          </a:p>
          <a:p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2976" y="1285860"/>
            <a:ext cx="7672382" cy="5072098"/>
          </a:xfrm>
        </p:spPr>
        <p:txBody>
          <a:bodyPr>
            <a:normAutofit/>
          </a:bodyPr>
          <a:lstStyle/>
          <a:p>
            <a:pPr indent="457200" algn="just"/>
            <a:r>
              <a:rPr lang="uk-UA" dirty="0"/>
              <a:t>Національна доктрина розвитку освіти в Україні одним із шляхів розвитку загальної системи народної освіти визначила реформування освіти з урахуванням регіональних особливостей і передового світового досвіду. </a:t>
            </a:r>
          </a:p>
          <a:p>
            <a:pPr indent="457200" algn="just"/>
            <a:r>
              <a:rPr lang="uk-UA" dirty="0"/>
              <a:t>Важливу роль у перетворенні сучасної школи відіграє історико-педагогічна спадщина, вивчення якої дозволяє визначити закономірності розвитку шкільництва в Україні, побачити і реально оцінити проблеми сучасної школи й накреслити шляхи подальшого розвитку національної освіти в контексті євроінтеграції.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Стан розробки проблеми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47800"/>
            <a:ext cx="8005026" cy="4800600"/>
          </a:xfrm>
        </p:spPr>
        <p:txBody>
          <a:bodyPr>
            <a:normAutofit lnSpcReduction="10000"/>
          </a:bodyPr>
          <a:lstStyle/>
          <a:p>
            <a:pPr indent="283464"/>
            <a:r>
              <a:rPr lang="uk-UA" dirty="0"/>
              <a:t>Проблеми розвитку вітчизняної освіти у другій половині XIX – на початку XX ст. з боку таких вчених та науковців як: Л.Вовк, О.</a:t>
            </a:r>
            <a:r>
              <a:rPr lang="uk-UA" dirty="0" err="1"/>
              <a:t>Глузмана</a:t>
            </a:r>
            <a:r>
              <a:rPr lang="uk-UA" dirty="0"/>
              <a:t>, Н.Дем`яненко, С.</a:t>
            </a:r>
            <a:r>
              <a:rPr lang="uk-UA" dirty="0" err="1"/>
              <a:t>Сірополка</a:t>
            </a:r>
            <a:r>
              <a:rPr lang="uk-UA" dirty="0"/>
              <a:t>, Б. </a:t>
            </a:r>
            <a:r>
              <a:rPr lang="uk-UA" dirty="0" err="1"/>
              <a:t>Ступарика</a:t>
            </a:r>
            <a:r>
              <a:rPr lang="uk-UA" dirty="0"/>
              <a:t>, О. </a:t>
            </a:r>
            <a:r>
              <a:rPr lang="uk-UA" dirty="0" err="1"/>
              <a:t>Сухомлинської</a:t>
            </a:r>
            <a:r>
              <a:rPr lang="uk-UA" dirty="0"/>
              <a:t>, М. </a:t>
            </a:r>
            <a:r>
              <a:rPr lang="uk-UA" dirty="0" err="1"/>
              <a:t>Ярмаченка</a:t>
            </a:r>
            <a:endParaRPr lang="uk-UA" dirty="0"/>
          </a:p>
          <a:p>
            <a:pPr indent="283464"/>
            <a:r>
              <a:rPr lang="uk-UA" dirty="0"/>
              <a:t>Особливості соціально-культурного простору  саме південних територій України  -  О. Данильченко, В.</a:t>
            </a:r>
            <a:r>
              <a:rPr lang="uk-UA" dirty="0" err="1"/>
              <a:t>Сарбей</a:t>
            </a:r>
            <a:r>
              <a:rPr lang="uk-UA" dirty="0"/>
              <a:t>, П.</a:t>
            </a:r>
            <a:r>
              <a:rPr lang="uk-UA" dirty="0" err="1"/>
              <a:t>Тронько</a:t>
            </a:r>
            <a:r>
              <a:rPr lang="uk-UA" dirty="0"/>
              <a:t>, Ф.</a:t>
            </a:r>
            <a:r>
              <a:rPr lang="uk-UA" dirty="0" err="1"/>
              <a:t>Турченко</a:t>
            </a:r>
            <a:r>
              <a:rPr lang="uk-UA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Стан розробки проблеми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47800"/>
            <a:ext cx="8076464" cy="5410200"/>
          </a:xfrm>
        </p:spPr>
        <p:txBody>
          <a:bodyPr>
            <a:normAutofit lnSpcReduction="10000"/>
          </a:bodyPr>
          <a:lstStyle/>
          <a:p>
            <a:pPr indent="283464" algn="just"/>
            <a:r>
              <a:rPr lang="uk-UA" dirty="0"/>
              <a:t>вивчення процесу соціально-культурного становлення та розвитку освіти національних меншин Центральних областей України - Н.</a:t>
            </a:r>
            <a:r>
              <a:rPr lang="uk-UA" dirty="0" err="1"/>
              <a:t>Бацак</a:t>
            </a:r>
            <a:r>
              <a:rPr lang="uk-UA" dirty="0"/>
              <a:t>, М.</a:t>
            </a:r>
            <a:r>
              <a:rPr lang="uk-UA" dirty="0" err="1"/>
              <a:t>Бєлікова</a:t>
            </a:r>
            <a:r>
              <a:rPr lang="uk-UA" dirty="0"/>
              <a:t>, Т.</a:t>
            </a:r>
            <a:r>
              <a:rPr lang="uk-UA" dirty="0" err="1"/>
              <a:t>Захарченко</a:t>
            </a:r>
            <a:r>
              <a:rPr lang="uk-UA" dirty="0"/>
              <a:t>, І.</a:t>
            </a:r>
            <a:r>
              <a:rPr lang="uk-UA" dirty="0" err="1"/>
              <a:t>Кулініч</a:t>
            </a:r>
            <a:r>
              <a:rPr lang="uk-UA" dirty="0"/>
              <a:t>, В.</a:t>
            </a:r>
            <a:r>
              <a:rPr lang="uk-UA" dirty="0" err="1"/>
              <a:t>Щукіна</a:t>
            </a:r>
            <a:r>
              <a:rPr lang="uk-UA" dirty="0"/>
              <a:t>, В.</a:t>
            </a:r>
            <a:r>
              <a:rPr lang="uk-UA" dirty="0" err="1"/>
              <a:t>Наулко</a:t>
            </a:r>
            <a:r>
              <a:rPr lang="uk-UA" dirty="0"/>
              <a:t>, М.</a:t>
            </a:r>
            <a:r>
              <a:rPr lang="uk-UA" dirty="0" err="1"/>
              <a:t>Мінц</a:t>
            </a:r>
            <a:r>
              <a:rPr lang="uk-UA" dirty="0"/>
              <a:t>.</a:t>
            </a:r>
          </a:p>
          <a:p>
            <a:pPr indent="283464" algn="just"/>
            <a:r>
              <a:rPr lang="uk-UA" dirty="0"/>
              <a:t>Соціокультурний і історичний аспект розвитку національних меншин України - С.</a:t>
            </a:r>
            <a:r>
              <a:rPr lang="uk-UA" dirty="0" err="1"/>
              <a:t>Кірдіна</a:t>
            </a:r>
            <a:r>
              <a:rPr lang="uk-UA" dirty="0"/>
              <a:t>, П.Сорокін, М.</a:t>
            </a:r>
            <a:r>
              <a:rPr lang="uk-UA" dirty="0" err="1"/>
              <a:t>Черниш</a:t>
            </a:r>
            <a:r>
              <a:rPr lang="uk-UA" dirty="0"/>
              <a:t>, Н. Щербак, О. Вознюк, В. </a:t>
            </a:r>
            <a:r>
              <a:rPr lang="uk-UA" dirty="0" err="1"/>
              <a:t>Карагодина</a:t>
            </a:r>
            <a:r>
              <a:rPr lang="uk-UA" dirty="0"/>
              <a:t>, О </a:t>
            </a:r>
            <a:r>
              <a:rPr lang="uk-UA" dirty="0" err="1"/>
              <a:t>Безносова</a:t>
            </a:r>
            <a:endParaRPr lang="uk-UA" dirty="0"/>
          </a:p>
          <a:p>
            <a:pPr indent="283464"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Науковий апарат проекту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47800"/>
            <a:ext cx="8219340" cy="4800600"/>
          </a:xfrm>
        </p:spPr>
        <p:txBody>
          <a:bodyPr>
            <a:normAutofit fontScale="92500" lnSpcReduction="20000"/>
          </a:bodyPr>
          <a:lstStyle/>
          <a:p>
            <a:pPr indent="283464" algn="just"/>
            <a:r>
              <a:rPr lang="uk-UA" b="1" dirty="0"/>
              <a:t>Об’єкт</a:t>
            </a:r>
            <a:r>
              <a:rPr lang="uk-UA" dirty="0"/>
              <a:t> нашого дослідницького проекту  - освіта національних меншин Лівобережної України (друга половина ХІХ – початок ХХ ст.).</a:t>
            </a:r>
            <a:endParaRPr lang="ru-RU" dirty="0"/>
          </a:p>
          <a:p>
            <a:pPr indent="283464" algn="just"/>
            <a:r>
              <a:rPr lang="uk-UA" b="1" dirty="0"/>
              <a:t>Предмет</a:t>
            </a:r>
            <a:r>
              <a:rPr lang="uk-UA" dirty="0"/>
              <a:t>  - розвиток освіти національних меншин Лівобережної України в другій половині ХІХ – на початку ХХ століття.</a:t>
            </a:r>
            <a:endParaRPr lang="ru-RU" dirty="0"/>
          </a:p>
          <a:p>
            <a:pPr indent="283464" algn="just"/>
            <a:r>
              <a:rPr lang="uk-UA" b="1" dirty="0"/>
              <a:t>Мета дослідження</a:t>
            </a:r>
            <a:r>
              <a:rPr lang="uk-UA" dirty="0"/>
              <a:t> – здійснити цілісний аналіз розвитку освіти національних меншин на території Лівобережної Україні, виявити основні особливості й тенденції її функціонування в другій половині ХІХ – на початку ХХ століття.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 дослідження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142984"/>
            <a:ext cx="8219340" cy="5500726"/>
          </a:xfrm>
        </p:spPr>
        <p:txBody>
          <a:bodyPr>
            <a:normAutofit fontScale="70000" lnSpcReduction="20000"/>
          </a:bodyPr>
          <a:lstStyle/>
          <a:p>
            <a:pPr indent="283464"/>
            <a:r>
              <a:rPr lang="uk-UA" sz="3800" dirty="0"/>
              <a:t>Здійснити історіографічний аналіз і з’ясувати ступінь дослідження  проблеми розвитку освіти в іноземних колоніях України вцілому в другій половині ХІХ – на початку ХХ століття.</a:t>
            </a:r>
            <a:endParaRPr lang="ru-RU" sz="3800" dirty="0"/>
          </a:p>
          <a:p>
            <a:pPr indent="283464"/>
            <a:r>
              <a:rPr lang="uk-UA" sz="3800" dirty="0"/>
              <a:t>Визначити основні тенденції формування і розвитку інородницької освіти в Україні в зазначених хронологічних межах.</a:t>
            </a:r>
            <a:endParaRPr lang="ru-RU" sz="3800" dirty="0"/>
          </a:p>
          <a:p>
            <a:pPr indent="283464"/>
            <a:r>
              <a:rPr lang="uk-UA" sz="3800" dirty="0"/>
              <a:t>Виділити і проаналізувати основні шляхи формування і розвитку освіти національних меншин Лівобережної України протягом досліджуваного періоду.</a:t>
            </a:r>
            <a:endParaRPr lang="ru-RU" sz="3800" dirty="0"/>
          </a:p>
          <a:p>
            <a:pPr indent="283464"/>
            <a:r>
              <a:rPr lang="uk-UA" sz="3800" dirty="0"/>
              <a:t>Узагальнити досвід  процесу організації навчання в різних типах і рівнях закладів освіти Лівобережної України, що сформувалися і діяли на території іноземних колоній.</a:t>
            </a:r>
            <a:endParaRPr lang="ru-RU" sz="3800" dirty="0"/>
          </a:p>
          <a:p>
            <a:pPr indent="283464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/>
          <a:lstStyle/>
          <a:p>
            <a:r>
              <a:rPr lang="uk-UA" dirty="0" err="1"/>
              <a:t>Методолігія</a:t>
            </a:r>
            <a:r>
              <a:rPr lang="uk-UA" dirty="0"/>
              <a:t> дослідження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5053034"/>
          </a:xfrm>
        </p:spPr>
        <p:txBody>
          <a:bodyPr>
            <a:normAutofit fontScale="85000" lnSpcReduction="20000"/>
          </a:bodyPr>
          <a:lstStyle/>
          <a:p>
            <a:pPr indent="283464" algn="just"/>
            <a:r>
              <a:rPr lang="uk-UA" b="1" dirty="0" err="1"/>
              <a:t>історико-порівняльний</a:t>
            </a:r>
            <a:r>
              <a:rPr lang="uk-UA" b="1" dirty="0"/>
              <a:t> підхід</a:t>
            </a:r>
            <a:r>
              <a:rPr lang="uk-UA" dirty="0"/>
              <a:t>, у межах якого буде проводитися порівняльний аналіз процесу розвитку освіти різних національних меншин Лівобережжя.</a:t>
            </a:r>
          </a:p>
          <a:p>
            <a:pPr indent="283464" algn="just"/>
            <a:r>
              <a:rPr lang="uk-UA" b="1" dirty="0" err="1"/>
              <a:t>історико-генетичний</a:t>
            </a:r>
            <a:r>
              <a:rPr lang="uk-UA" i="1" dirty="0"/>
              <a:t> </a:t>
            </a:r>
            <a:r>
              <a:rPr lang="uk-UA" dirty="0"/>
              <a:t>(для вивчення історії національних меншин в Україні, причин їх появи, розселення та розвитку)</a:t>
            </a:r>
          </a:p>
          <a:p>
            <a:pPr indent="283464" algn="just"/>
            <a:r>
              <a:rPr lang="uk-UA" b="1" dirty="0" err="1"/>
              <a:t>історико-системний</a:t>
            </a:r>
            <a:r>
              <a:rPr lang="uk-UA" i="1" dirty="0"/>
              <a:t> </a:t>
            </a:r>
            <a:r>
              <a:rPr lang="uk-UA" dirty="0"/>
              <a:t>(стане основою для  формування загальної концепції дослідження щодо системного характеру становлення і подальшого розвитку освіти в іноземних поселеннях на території Лівобережної України пореформеного періоду)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Практичне значення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142984"/>
            <a:ext cx="8147902" cy="5105416"/>
          </a:xfrm>
        </p:spPr>
        <p:txBody>
          <a:bodyPr>
            <a:normAutofit fontScale="92500"/>
          </a:bodyPr>
          <a:lstStyle/>
          <a:p>
            <a:pPr indent="283464" algn="just">
              <a:buNone/>
            </a:pPr>
            <a:r>
              <a:rPr lang="uk-UA" dirty="0"/>
              <a:t>результати можуть бути використані: </a:t>
            </a:r>
          </a:p>
          <a:p>
            <a:pPr indent="283464" algn="just">
              <a:buNone/>
            </a:pPr>
            <a:r>
              <a:rPr lang="uk-UA" dirty="0"/>
              <a:t>Навчально-виховний процес вищих і середніх навчальних закладів; </a:t>
            </a:r>
          </a:p>
          <a:p>
            <a:pPr indent="283464" algn="just">
              <a:buNone/>
            </a:pPr>
            <a:r>
              <a:rPr lang="uk-UA" dirty="0"/>
              <a:t>Підготовка наукових праць фактологічно-історичного й науково-методологічного характеру з історії освіти й педагогіки; </a:t>
            </a:r>
          </a:p>
          <a:p>
            <a:pPr indent="283464" algn="just">
              <a:buNone/>
            </a:pPr>
            <a:r>
              <a:rPr lang="uk-UA" dirty="0"/>
              <a:t>Написання наукових праць з історії національних меншин в Україні; </a:t>
            </a:r>
          </a:p>
          <a:p>
            <a:pPr indent="283464" algn="just">
              <a:buNone/>
            </a:pPr>
            <a:r>
              <a:rPr lang="uk-UA" dirty="0"/>
              <a:t>Виховання у громадян України національної й політичної свідомості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r>
              <a:rPr lang="uk-UA" dirty="0"/>
              <a:t>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142984"/>
            <a:ext cx="8219340" cy="5500726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1. Білецький О. Становлення початкової освіти у єврейських колоніях Катеринославщини (друга половина ХІХ – початок ХХ століття). /Гуманізація навчально-виховного процесу: Наук.-метод. зб. Вип. LXIII. – Слов’янськ: ДВНЗ «ДДПУ», 2013. – С. 162 – 167.</a:t>
            </a:r>
            <a:endParaRPr lang="ru-RU" dirty="0"/>
          </a:p>
          <a:p>
            <a:r>
              <a:rPr lang="uk-UA" dirty="0"/>
              <a:t>2. Білецький О.А. Народні початкові школи України у контексті соціально педагогічного </a:t>
            </a:r>
            <a:r>
              <a:rPr lang="uk-UA" dirty="0" err="1"/>
              <a:t>цілепокладання</a:t>
            </a:r>
            <a:r>
              <a:rPr lang="uk-UA" dirty="0"/>
              <a:t> другої половини ХІХ – початку ХХ століття/</a:t>
            </a:r>
            <a:r>
              <a:rPr lang="uk-UA" dirty="0" err="1"/>
              <a:t>Актуальные</a:t>
            </a:r>
            <a:r>
              <a:rPr lang="uk-UA" dirty="0"/>
              <a:t> </a:t>
            </a:r>
            <a:r>
              <a:rPr lang="uk-UA" dirty="0" err="1"/>
              <a:t>научные</a:t>
            </a:r>
            <a:r>
              <a:rPr lang="uk-UA" dirty="0"/>
              <a:t> </a:t>
            </a:r>
            <a:r>
              <a:rPr lang="uk-UA" dirty="0" err="1"/>
              <a:t>исследования</a:t>
            </a:r>
            <a:r>
              <a:rPr lang="uk-UA" dirty="0"/>
              <a:t> в </a:t>
            </a:r>
            <a:r>
              <a:rPr lang="uk-UA" dirty="0" err="1"/>
              <a:t>современном</a:t>
            </a:r>
            <a:r>
              <a:rPr lang="uk-UA" dirty="0"/>
              <a:t> </a:t>
            </a:r>
            <a:r>
              <a:rPr lang="uk-UA" dirty="0" err="1"/>
              <a:t>мире</a:t>
            </a:r>
            <a:r>
              <a:rPr lang="uk-UA" dirty="0"/>
              <a:t>// Журнал - </a:t>
            </a:r>
            <a:r>
              <a:rPr lang="uk-UA" dirty="0" err="1"/>
              <a:t>ПереяславХмельницкий</a:t>
            </a:r>
            <a:r>
              <a:rPr lang="uk-UA" dirty="0"/>
              <a:t>, 2018. - </a:t>
            </a:r>
            <a:r>
              <a:rPr lang="uk-UA" dirty="0" err="1"/>
              <a:t>Вып</a:t>
            </a:r>
            <a:r>
              <a:rPr lang="uk-UA" dirty="0"/>
              <a:t>. 11(43), ч. 7, С.121 – 127. </a:t>
            </a:r>
            <a:endParaRPr lang="ru-RU" dirty="0"/>
          </a:p>
          <a:p>
            <a:r>
              <a:rPr lang="uk-UA" dirty="0"/>
              <a:t>3. Борисенко, В. (2019) Динаміка розвитку національних меншин та етнічних груп в Україні на початку ХХІ століття. Народна творчість та етнологія, 6 (382), 29–47.</a:t>
            </a:r>
            <a:endParaRPr lang="ru-RU" dirty="0"/>
          </a:p>
          <a:p>
            <a:r>
              <a:rPr lang="uk-UA" dirty="0"/>
              <a:t>4. Європейська хартія розвитку регіональних мов або мов меншин. </a:t>
            </a:r>
            <a:r>
              <a:rPr lang="uk-UA" dirty="0" err="1"/>
              <a:t>иКЬ</a:t>
            </a:r>
            <a:r>
              <a:rPr lang="uk-UA" dirty="0"/>
              <a:t>: http://zakon0. </a:t>
            </a:r>
            <a:r>
              <a:rPr lang="uk-UA" dirty="0" err="1"/>
              <a:t>rada.gov.ua</a:t>
            </a:r>
            <a:r>
              <a:rPr lang="uk-UA" dirty="0"/>
              <a:t>/1aws/</a:t>
            </a:r>
            <a:r>
              <a:rPr lang="uk-UA" dirty="0" err="1"/>
              <a:t>show</a:t>
            </a:r>
            <a:r>
              <a:rPr lang="uk-UA" dirty="0"/>
              <a:t>/994_014</a:t>
            </a:r>
            <a:endParaRPr lang="ru-RU" dirty="0"/>
          </a:p>
          <a:p>
            <a:r>
              <a:rPr lang="uk-UA" dirty="0"/>
              <a:t>5. Закон України «Про освіту». Стаття 7. </a:t>
            </a:r>
            <a:r>
              <a:rPr lang="uk-UA" dirty="0" err="1"/>
              <a:t>иКЬ</a:t>
            </a:r>
            <a:r>
              <a:rPr lang="uk-UA" dirty="0"/>
              <a:t>: http://zakon3.rada.gov.ua/1aws/show/2145-19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229</TotalTime>
  <Words>1016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Corbel</vt:lpstr>
      <vt:lpstr>Gill Sans MT</vt:lpstr>
      <vt:lpstr>Verdana</vt:lpstr>
      <vt:lpstr>Wingdings 2</vt:lpstr>
      <vt:lpstr>Солнцестояние</vt:lpstr>
      <vt:lpstr>ДОСЛІДНИЦЬКА ПРОПОЗИЦІЯ </vt:lpstr>
      <vt:lpstr>Актуальність теми проекту </vt:lpstr>
      <vt:lpstr>Стан розробки проблеми</vt:lpstr>
      <vt:lpstr>Стан розробки проблеми</vt:lpstr>
      <vt:lpstr>Науковий апарат проекту</vt:lpstr>
      <vt:lpstr>Завдання дослідження</vt:lpstr>
      <vt:lpstr>Методолігія дослідження</vt:lpstr>
      <vt:lpstr>Практичне значення</vt:lpstr>
      <vt:lpstr>Література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JJ</dc:creator>
  <cp:lastModifiedBy>Admin</cp:lastModifiedBy>
  <cp:revision>27</cp:revision>
  <dcterms:created xsi:type="dcterms:W3CDTF">2023-07-26T15:07:01Z</dcterms:created>
  <dcterms:modified xsi:type="dcterms:W3CDTF">2023-09-22T17:15:43Z</dcterms:modified>
</cp:coreProperties>
</file>